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59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36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79728"/>
  </p:normalViewPr>
  <p:slideViewPr>
    <p:cSldViewPr snapToGrid="0" snapToObjects="1" showGuides="1">
      <p:cViewPr varScale="1">
        <p:scale>
          <a:sx n="84" d="100"/>
          <a:sy n="84" d="100"/>
        </p:scale>
        <p:origin x="69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2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DilanHira/Desktop/DLSExcel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DilanHira/Desktop/DLSExce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Spent on FB</c:v>
                </c:pt>
              </c:strCache>
            </c:strRef>
          </c:tx>
          <c:dPt>
            <c:idx val="0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Sheet1!$A$2:$A$3</c:f>
              <c:strCache>
                <c:ptCount val="2"/>
                <c:pt idx="0">
                  <c:v>Mobile</c:v>
                </c:pt>
                <c:pt idx="1">
                  <c:v>Desktop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72.7</c:v>
                </c:pt>
                <c:pt idx="1">
                  <c:v>27.3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Mobile Apps by US Unique</a:t>
            </a:r>
            <a:r>
              <a:rPr lang="en-US" baseline="0"/>
              <a:t> Visitors, 2015 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Sheet1!$A$29:$A$36</c:f>
              <c:strCache>
                <c:ptCount val="8"/>
                <c:pt idx="0">
                  <c:v>Gmail</c:v>
                </c:pt>
                <c:pt idx="1">
                  <c:v>Pandora Radio</c:v>
                </c:pt>
                <c:pt idx="2">
                  <c:v>Google Maps</c:v>
                </c:pt>
                <c:pt idx="3">
                  <c:v>Google Play</c:v>
                </c:pt>
                <c:pt idx="4">
                  <c:v>Google Search</c:v>
                </c:pt>
                <c:pt idx="5">
                  <c:v>Facebook Messenger</c:v>
                </c:pt>
                <c:pt idx="6">
                  <c:v>Youtube</c:v>
                </c:pt>
                <c:pt idx="7">
                  <c:v>Facebook</c:v>
                </c:pt>
              </c:strCache>
            </c:strRef>
          </c:cat>
          <c:val>
            <c:numRef>
              <c:f>Sheet1!$B$29:$B$36</c:f>
              <c:numCache>
                <c:formatCode>General</c:formatCode>
                <c:ptCount val="8"/>
                <c:pt idx="0">
                  <c:v>67.9</c:v>
                </c:pt>
                <c:pt idx="1">
                  <c:v>74.2</c:v>
                </c:pt>
                <c:pt idx="2">
                  <c:v>76.5</c:v>
                </c:pt>
                <c:pt idx="3">
                  <c:v>77.4</c:v>
                </c:pt>
                <c:pt idx="4">
                  <c:v>81.1</c:v>
                </c:pt>
                <c:pt idx="5">
                  <c:v>95.7</c:v>
                </c:pt>
                <c:pt idx="6">
                  <c:v>98.9</c:v>
                </c:pt>
                <c:pt idx="7">
                  <c:v>125.7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2026614960"/>
        <c:axId val="-2026338512"/>
      </c:barChart>
      <c:catAx>
        <c:axId val="-2026614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6338512"/>
        <c:crosses val="autoZero"/>
        <c:auto val="1"/>
        <c:lblAlgn val="ctr"/>
        <c:lblOffset val="100"/>
        <c:noMultiLvlLbl val="0"/>
      </c:catAx>
      <c:valAx>
        <c:axId val="-20263385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Users</a:t>
                </a:r>
                <a:r>
                  <a:rPr lang="en-US" baseline="0"/>
                  <a:t> in Millions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661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FB Messenger</a:t>
            </a:r>
            <a:r>
              <a:rPr lang="en-US" baseline="0"/>
              <a:t> Active Users (millions)</a:t>
            </a:r>
            <a:endParaRPr lang="en-US"/>
          </a:p>
        </c:rich>
      </c:tx>
      <c:layout>
        <c:manualLayout>
          <c:xMode val="edge"/>
          <c:yMode val="edge"/>
          <c:x val="0.17395747619362"/>
          <c:y val="0.030118433149264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Sheet1!$A$47:$A$52</c:f>
              <c:strCache>
                <c:ptCount val="6"/>
                <c:pt idx="0">
                  <c:v>Apr 14</c:v>
                </c:pt>
                <c:pt idx="1">
                  <c:v>Nov 14</c:v>
                </c:pt>
                <c:pt idx="2">
                  <c:v>Mar 15</c:v>
                </c:pt>
                <c:pt idx="3">
                  <c:v>Jun 15</c:v>
                </c:pt>
                <c:pt idx="4">
                  <c:v>Dec 15</c:v>
                </c:pt>
                <c:pt idx="5">
                  <c:v>Apr  16</c:v>
                </c:pt>
              </c:strCache>
            </c:strRef>
          </c:cat>
          <c:val>
            <c:numRef>
              <c:f>Sheet1!$B$47:$B$52</c:f>
              <c:numCache>
                <c:formatCode>General</c:formatCode>
                <c:ptCount val="6"/>
                <c:pt idx="0">
                  <c:v>200.0</c:v>
                </c:pt>
                <c:pt idx="1">
                  <c:v>500.0</c:v>
                </c:pt>
                <c:pt idx="2">
                  <c:v>600.0</c:v>
                </c:pt>
                <c:pt idx="3">
                  <c:v>700.0</c:v>
                </c:pt>
                <c:pt idx="4">
                  <c:v>800.0</c:v>
                </c:pt>
                <c:pt idx="5">
                  <c:v>900.0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26679824"/>
        <c:axId val="-2025962608"/>
      </c:barChart>
      <c:catAx>
        <c:axId val="-2026679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5962608"/>
        <c:crosses val="autoZero"/>
        <c:auto val="1"/>
        <c:lblAlgn val="ctr"/>
        <c:lblOffset val="100"/>
        <c:noMultiLvlLbl val="0"/>
      </c:catAx>
      <c:valAx>
        <c:axId val="-2025962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667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D7B999-50BC-0841-AE11-093C4B12DB3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2DA6D-B905-1544-AD74-E6357A8AAD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332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Relationship Id="rId3" Type="http://schemas.openxmlformats.org/officeDocument/2006/relationships/hyperlink" Target="http://www.forbes.com/companies/google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2DA6D-B905-1544-AD74-E6357A8AAD0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610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Millennials who used to seek out data on </a:t>
            </a:r>
            <a:r>
              <a:rPr lang="en-US" sz="120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Google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are now moving to messaging apps to get their answers in a real-time, seamless way.</a:t>
            </a:r>
          </a:p>
          <a:p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While Target may find it challenging to convince consumers to download their standalone retail app, they have a lot of opportunity to connect with shoppers through messaging. With so many consumers using messaging apps every day,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chatbots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conversational commerce help businesses be where their customers are.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2DA6D-B905-1544-AD74-E6357A8AAD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933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want to meet guests where people are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want to give them a great user experience where they are getting information how and where they want it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want to target the millennial customer who is different in their social matters and preferences than past generations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more contact you have with guests or the easier Target makes it to readily shop with Target the more sales Target will have moving forward. 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2DA6D-B905-1544-AD74-E6357A8AAD0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55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26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808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612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251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25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186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49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9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57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425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985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B6F5F0-FEFC-9940-B23D-80924D34DFDF}" type="datetimeFigureOut">
              <a:rPr lang="en-US" smtClean="0"/>
              <a:t>8/19/16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9AF14-2C50-374C-9CBE-B21E1841D2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9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5" Type="http://schemas.openxmlformats.org/officeDocument/2006/relationships/chart" Target="../charts/chart3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Wishbone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562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6693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smtClean="0"/>
              <a:t>Wishbone – Target Chat Bot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532524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1867521"/>
            <a:ext cx="3232150" cy="2122831"/>
          </a:xfrm>
          <a:prstGeom prst="rect">
            <a:avLst/>
          </a:prstGeom>
        </p:spPr>
      </p:pic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8902246"/>
              </p:ext>
            </p:extLst>
          </p:nvPr>
        </p:nvGraphicFramePr>
        <p:xfrm>
          <a:off x="5006974" y="1628778"/>
          <a:ext cx="3124200" cy="23320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22509"/>
              </p:ext>
            </p:extLst>
          </p:nvPr>
        </p:nvGraphicFramePr>
        <p:xfrm>
          <a:off x="480219" y="4109241"/>
          <a:ext cx="3799681" cy="2690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are our guests when they are not at Target?</a:t>
            </a:r>
            <a:endParaRPr lang="en-US" dirty="0"/>
          </a:p>
        </p:txBody>
      </p:sp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2873690"/>
              </p:ext>
            </p:extLst>
          </p:nvPr>
        </p:nvGraphicFramePr>
        <p:xfrm>
          <a:off x="4622800" y="4094954"/>
          <a:ext cx="3892549" cy="24963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3305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122" y="1915296"/>
            <a:ext cx="5010150" cy="37423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6928" y="1915296"/>
            <a:ext cx="38361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“Millennials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prefer text-based communication and absolutely despise waiting on the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phone”</a:t>
            </a:r>
            <a:endParaRPr lang="en-US" dirty="0">
              <a:solidFill>
                <a:schemeClr val="bg1">
                  <a:lumMod val="50000"/>
                </a:schemeClr>
              </a:solidFill>
              <a:latin typeface="Garamond" charset="0"/>
              <a:ea typeface="Garamond" charset="0"/>
              <a:cs typeface="Garamond" charset="0"/>
            </a:endParaRPr>
          </a:p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 </a:t>
            </a:r>
            <a:r>
              <a:rPr lang="en-US" sz="1050" dirty="0">
                <a:latin typeface="Garamond" charset="0"/>
                <a:ea typeface="Garamond" charset="0"/>
                <a:cs typeface="Garamond" charset="0"/>
              </a:rPr>
              <a:t>- Forbes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Conversational Commerce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6928" y="3580120"/>
            <a:ext cx="38361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Wishbone allows Target to conduct one-on-one conversations with our guests in real time. Helping them by answering questions and finding products. </a:t>
            </a:r>
            <a:endParaRPr lang="en-US" dirty="0">
              <a:solidFill>
                <a:schemeClr val="bg1">
                  <a:lumMod val="50000"/>
                </a:schemeClr>
              </a:solidFill>
              <a:latin typeface="Garamond" charset="0"/>
              <a:ea typeface="Garamond" charset="0"/>
              <a:cs typeface="Garamond" charset="0"/>
            </a:endParaRPr>
          </a:p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 </a:t>
            </a:r>
            <a:endParaRPr lang="en-US" sz="1050" dirty="0"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6928" y="5344918"/>
            <a:ext cx="38361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Allows Target to communicate with guests without being on one of Targets native apps or website</a:t>
            </a:r>
            <a:endParaRPr lang="en-US" dirty="0">
              <a:solidFill>
                <a:schemeClr val="bg1">
                  <a:lumMod val="50000"/>
                </a:schemeClr>
              </a:solidFill>
              <a:latin typeface="Garamond" charset="0"/>
              <a:ea typeface="Garamond" charset="0"/>
              <a:cs typeface="Garamond" charset="0"/>
            </a:endParaRPr>
          </a:p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Garamond" charset="0"/>
                <a:ea typeface="Garamond" charset="0"/>
                <a:cs typeface="Garamond" charset="0"/>
              </a:rPr>
              <a:t> </a:t>
            </a:r>
            <a:endParaRPr lang="en-US" sz="1050" dirty="0">
              <a:latin typeface="Garamond" charset="0"/>
              <a:ea typeface="Garamond" charset="0"/>
              <a:cs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70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63800" y="2565400"/>
            <a:ext cx="4241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>
                <a:latin typeface="Garamond" charset="0"/>
                <a:ea typeface="Garamond" charset="0"/>
                <a:cs typeface="Garamond" charset="0"/>
              </a:rPr>
              <a:t>Demo</a:t>
            </a:r>
            <a:endParaRPr lang="en-US" sz="9600" dirty="0">
              <a:latin typeface="Garamond" charset="0"/>
              <a:ea typeface="Garamond" charset="0"/>
              <a:cs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966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00" y="1358900"/>
            <a:ext cx="5054600" cy="50546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3225800" y="1803400"/>
            <a:ext cx="29464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172200" y="1572567"/>
            <a:ext cx="203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Millennials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25800" y="2641600"/>
            <a:ext cx="34544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172200" y="2265065"/>
            <a:ext cx="2501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Content Distribution</a:t>
            </a:r>
          </a:p>
          <a:p>
            <a:pPr algn="ctr"/>
            <a:r>
              <a:rPr lang="en-US" sz="1200" dirty="0" smtClean="0"/>
              <a:t>Where and how we meet guests</a:t>
            </a:r>
            <a:r>
              <a:rPr lang="en-US" sz="2400" dirty="0" smtClean="0"/>
              <a:t> </a:t>
            </a:r>
            <a:endParaRPr lang="en-US" sz="2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3225800" y="3886200"/>
            <a:ext cx="31877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413500" y="3657600"/>
            <a:ext cx="2070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Localization and Personalization</a:t>
            </a:r>
            <a:endParaRPr lang="en-US" sz="2400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98500" y="197068"/>
            <a:ext cx="7886700" cy="1325563"/>
          </a:xfrm>
        </p:spPr>
        <p:txBody>
          <a:bodyPr/>
          <a:lstStyle/>
          <a:p>
            <a:pPr algn="ctr"/>
            <a:r>
              <a:rPr lang="en-US" dirty="0" smtClean="0"/>
              <a:t>Our Goal (Target)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998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1016000" y="1138239"/>
            <a:ext cx="7353300" cy="1719261"/>
          </a:xfrm>
          <a:prstGeom prst="rightArrow">
            <a:avLst/>
          </a:prstGeom>
          <a:solidFill>
            <a:srgbClr val="D736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1016000" y="2857500"/>
            <a:ext cx="7353300" cy="1719261"/>
          </a:xfrm>
          <a:prstGeom prst="rightArrow">
            <a:avLst/>
          </a:prstGeom>
          <a:solidFill>
            <a:srgbClr val="D736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1016000" y="4596674"/>
            <a:ext cx="7353300" cy="1719261"/>
          </a:xfrm>
          <a:prstGeom prst="rightArrow">
            <a:avLst/>
          </a:prstGeom>
          <a:solidFill>
            <a:srgbClr val="D736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168650" y="1813203"/>
            <a:ext cx="280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Virtual Intelligence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97200" y="3515519"/>
            <a:ext cx="3390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Buying products with messenger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40025" y="5251726"/>
            <a:ext cx="3905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chemeClr val="bg1"/>
                </a:solidFill>
              </a:rPr>
              <a:t>Data aggregation and machine learning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513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</TotalTime>
  <Words>233</Words>
  <Application>Microsoft Macintosh PowerPoint</Application>
  <PresentationFormat>On-screen Show (4:3)</PresentationFormat>
  <Paragraphs>37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Garamond</vt:lpstr>
      <vt:lpstr>Arial</vt:lpstr>
      <vt:lpstr>Office Theme</vt:lpstr>
      <vt:lpstr>Wishbone</vt:lpstr>
      <vt:lpstr>Where are our guests when they are not at Target?</vt:lpstr>
      <vt:lpstr>Conversational Commerce</vt:lpstr>
      <vt:lpstr>PowerPoint Presentation</vt:lpstr>
      <vt:lpstr>Our Goal (Target)</vt:lpstr>
      <vt:lpstr>What’s Next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Dilan Hira</dc:creator>
  <cp:lastModifiedBy>Dilan Hira</cp:lastModifiedBy>
  <cp:revision>31</cp:revision>
  <dcterms:created xsi:type="dcterms:W3CDTF">2016-08-19T16:09:23Z</dcterms:created>
  <dcterms:modified xsi:type="dcterms:W3CDTF">2016-08-19T19:11:12Z</dcterms:modified>
</cp:coreProperties>
</file>

<file path=docProps/thumbnail.jpeg>
</file>